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6A931-FFBE-4D3A-B310-99F080C8B7BB}" v="1282" dt="2025-02-20T17:32:41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8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8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6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08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7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5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5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6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8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5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8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3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3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7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0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3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EAAB0E-F559-463F-9613-1C7F22B8EA89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7803-FAB4-46B1-8421-C1434F0E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4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A238-1A82-F396-9683-C8DF0BDBA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45127"/>
            <a:ext cx="8825658" cy="2189018"/>
          </a:xfrm>
        </p:spPr>
        <p:txBody>
          <a:bodyPr/>
          <a:lstStyle/>
          <a:p>
            <a:r>
              <a:rPr lang="en-US" dirty="0"/>
              <a:t>Twin Towers </a:t>
            </a:r>
            <a:br>
              <a:rPr lang="en-US" dirty="0"/>
            </a:br>
            <a:r>
              <a:rPr lang="en-US" sz="4000" dirty="0"/>
              <a:t>Home Owners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A9DAA-8615-0E25-6FC6-1016217C5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sz="4000" dirty="0"/>
          </a:p>
          <a:p>
            <a:pPr algn="ctr"/>
            <a:r>
              <a:rPr lang="en-US" sz="10100" b="1" dirty="0">
                <a:solidFill>
                  <a:schemeClr val="accent2"/>
                </a:solidFill>
              </a:rPr>
              <a:t>A Year In Review</a:t>
            </a:r>
          </a:p>
        </p:txBody>
      </p:sp>
    </p:spTree>
    <p:extLst>
      <p:ext uri="{BB962C8B-B14F-4D97-AF65-F5344CB8AC3E}">
        <p14:creationId xmlns:p14="http://schemas.microsoft.com/office/powerpoint/2010/main" val="41921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04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2" name="Oval 104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44" name="Picture 104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8" name="Rectangle 104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2020 North Atlantic Avenue, Unit 416N, Cocoa Beach, FL 32931 | MLS #982284  | Compass">
            <a:extLst>
              <a:ext uri="{FF2B5EF4-FFF2-40B4-BE49-F238E27FC236}">
                <a16:creationId xmlns:a16="http://schemas.microsoft.com/office/drawing/2014/main" id="{2B903C97-7920-D335-6E7C-72B62EA87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2" r="-1" b="26048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F7022-B63D-2B32-6DC7-6336EE5C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612" y="4093698"/>
            <a:ext cx="9046906" cy="2239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2024 - 2025 Board Members</a:t>
            </a:r>
            <a:br>
              <a:rPr lang="en-US" sz="2800" dirty="0">
                <a:solidFill>
                  <a:srgbClr val="EBEBEB"/>
                </a:solidFill>
              </a:rPr>
            </a:br>
            <a:r>
              <a:rPr lang="en-US" sz="2000" dirty="0">
                <a:solidFill>
                  <a:srgbClr val="EBEBEB"/>
                </a:solidFill>
              </a:rPr>
              <a:t>	Lane Ramsfield – President</a:t>
            </a:r>
            <a:br>
              <a:rPr lang="en-US" sz="2000" dirty="0">
                <a:solidFill>
                  <a:srgbClr val="EBEBEB"/>
                </a:solidFill>
              </a:rPr>
            </a:br>
            <a:r>
              <a:rPr lang="en-US" sz="2000" dirty="0">
                <a:solidFill>
                  <a:srgbClr val="EBEBEB"/>
                </a:solidFill>
              </a:rPr>
              <a:t>	Dennis Howden Vice President</a:t>
            </a:r>
            <a:br>
              <a:rPr lang="en-US" sz="2000" dirty="0">
                <a:solidFill>
                  <a:srgbClr val="EBEBEB"/>
                </a:solidFill>
              </a:rPr>
            </a:br>
            <a:r>
              <a:rPr lang="en-US" sz="2000" dirty="0">
                <a:solidFill>
                  <a:srgbClr val="EBEBEB"/>
                </a:solidFill>
              </a:rPr>
              <a:t>	Tom Bowe – Treasurer</a:t>
            </a:r>
            <a:br>
              <a:rPr lang="en-US" sz="2000" dirty="0">
                <a:solidFill>
                  <a:srgbClr val="EBEBEB"/>
                </a:solidFill>
              </a:rPr>
            </a:br>
            <a:r>
              <a:rPr lang="en-US" sz="2000" dirty="0">
                <a:solidFill>
                  <a:srgbClr val="EBEBEB"/>
                </a:solidFill>
              </a:rPr>
              <a:t>	Kelly Stanton – Secretary</a:t>
            </a:r>
            <a:endParaRPr lang="en-US" sz="28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9971C-7650-75AB-9AE7-BBB5486B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21" y="206660"/>
            <a:ext cx="7428270" cy="162232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kern="1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Improvements that have been completed this year:</a:t>
            </a:r>
            <a:br>
              <a:rPr lang="en-US" sz="3600" kern="1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EBEBEB"/>
              </a:solidFill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DEBA59BE-E9A7-09DD-427B-97EF60DE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50" y="1814945"/>
            <a:ext cx="8636190" cy="4807527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Crack Repairs on all sides of the N &amp; S building’s exterior walls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Utilized American Concrete Institute prescribed repair methods (routed out the cracks; squared around it; utilized Euclid chemical non-shrink admix in the concrete patch)</a:t>
            </a:r>
            <a:endParaRPr lang="en-US" sz="29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Sidewalks - removed and replaced with 4000 psi Concrete with Integral Fibers, </a:t>
            </a:r>
            <a:r>
              <a:rPr lang="en-US" sz="29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6”</a:t>
            </a: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thick: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Throughout the complex we repaired all of the service sidewalks.  On both sides of the N &amp; S Bldgs.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the Pool (including the low area, near the pool NE gate (which would constantly hold water)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Entrances to the Atlantic Room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edges of the Sidewalks in the Parking areas were painted yellow.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the Carports – the sidewalks were recoated with a non-slip coating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9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Sidewalk</a:t>
            </a:r>
            <a:r>
              <a:rPr lang="en-US" sz="2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staining and upgrades.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About Twin Towers, Cocoa Beach FL | HOAs, Reviews, Amenities - Homes.com">
            <a:extLst>
              <a:ext uri="{FF2B5EF4-FFF2-40B4-BE49-F238E27FC236}">
                <a16:creationId xmlns:a16="http://schemas.microsoft.com/office/drawing/2014/main" id="{613FC861-A16F-9427-9959-B818D4F9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r="25356" b="-2"/>
          <a:stretch/>
        </p:blipFill>
        <p:spPr bwMode="auto">
          <a:xfrm>
            <a:off x="8605402" y="1017821"/>
            <a:ext cx="3444548" cy="5019305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D7AE-814A-081B-DAB3-54E2E230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14" y="297650"/>
            <a:ext cx="7255373" cy="16419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kern="1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Improvements that have been completed this year: </a:t>
            </a:r>
            <a:r>
              <a:rPr lang="en-US" sz="2700" kern="1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Cont.</a:t>
            </a:r>
            <a:endParaRPr lang="en-US" sz="2700" dirty="0"/>
          </a:p>
        </p:txBody>
      </p:sp>
      <p:pic>
        <p:nvPicPr>
          <p:cNvPr id="3074" name="Picture 2" descr="About Twin Towers, Cocoa Beach FL | HOAs, Reviews, Amenities - Homes.com">
            <a:extLst>
              <a:ext uri="{FF2B5EF4-FFF2-40B4-BE49-F238E27FC236}">
                <a16:creationId xmlns:a16="http://schemas.microsoft.com/office/drawing/2014/main" id="{07C1D73F-0CFE-6D84-DA36-E3B9153A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3207" b="-1"/>
          <a:stretch/>
        </p:blipFill>
        <p:spPr bwMode="auto">
          <a:xfrm>
            <a:off x="7906041" y="1795661"/>
            <a:ext cx="4074717" cy="36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E06D-43AC-0595-B315-373560F8A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939636"/>
            <a:ext cx="7518116" cy="430876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 and repair of recreational area furniture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Landscaping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paving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shuffleboard courts.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Renovation of the Pickle Ball Courts, Surfacing and nets.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Landscaping renovations along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Atlantic Ave.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Concrete repair contract on the balconies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Dumpster Enclosure upgrade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 of Kitchen Sanitary Sewer stacks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Repainting of the center corridor walls.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110 renovation and repair and rented with a one year lease agreement.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A/C Room Floor repairs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78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A330-462C-9DAB-556A-9217BC0F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66" y="294626"/>
            <a:ext cx="9404723" cy="1400530"/>
          </a:xfrm>
        </p:spPr>
        <p:txBody>
          <a:bodyPr/>
          <a:lstStyle/>
          <a:p>
            <a:pPr algn="ctr"/>
            <a:r>
              <a:rPr lang="en-US" sz="4000" kern="1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Improvements that have been completed this year: </a:t>
            </a:r>
            <a:r>
              <a:rPr lang="en-US" sz="2400" kern="1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EFB8-6397-0B5E-29F7-726F4C3A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248"/>
            <a:ext cx="7328813" cy="4769225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aprons in Both Buildings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Cameras in the parking lot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upgrades in the elevator and building entrances.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Roofs on both the south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</a:t>
            </a:r>
            <a:r>
              <a:rPr lang="en-US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Atlantic Room.  This includes a 20 year labor and material warranty.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Inlet Culverts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yards.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Damaged Catch Basins -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removed and repoured with 4000 psi Concrete with Integral Fibers, and #5 rebar, 6” thick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Carport concrete Columns and Beams – Repaired all cracks and utilized Euclid chemical admix in the concrete; painted the impacted areas.</a:t>
            </a: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Twin Towers - Cocoa Beach Condo Gallery">
            <a:extLst>
              <a:ext uri="{FF2B5EF4-FFF2-40B4-BE49-F238E27FC236}">
                <a16:creationId xmlns:a16="http://schemas.microsoft.com/office/drawing/2014/main" id="{5FB4E789-4A7A-FB5D-B41D-A8D2AF64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13" y="2079821"/>
            <a:ext cx="4632959" cy="30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FD6-9A60-A029-411C-884DA869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793518" cy="7353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Parking Structure Accident &amp; Tornado Damage:</a:t>
            </a:r>
            <a:endParaRPr lang="en-US" dirty="0"/>
          </a:p>
        </p:txBody>
      </p:sp>
      <p:pic>
        <p:nvPicPr>
          <p:cNvPr id="6146" name="Picture 2" descr="Hurricane Milton aftermath, damage across the Space Coast">
            <a:extLst>
              <a:ext uri="{FF2B5EF4-FFF2-40B4-BE49-F238E27FC236}">
                <a16:creationId xmlns:a16="http://schemas.microsoft.com/office/drawing/2014/main" id="{9DB3A188-B191-7D8C-6617-AD750A2C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/>
          <a:stretch/>
        </p:blipFill>
        <p:spPr bwMode="auto">
          <a:xfrm>
            <a:off x="8540255" y="1974168"/>
            <a:ext cx="3440143" cy="28195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2925914A-9564-48EA-4876-D7A4EC666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39" y="1593273"/>
            <a:ext cx="8051725" cy="4987636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Damage included sever damage to the carport roofing panels, some misc. structural damage, landscaping damage, window damage, roofing damage, fence damage, well damage, balcony divider damage, etc.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settled with the insurance company for approximately $897,000.  The hit and run structural damage is an $80,000 repair cost.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Tore out the damaged Columns and Beam in the Parking lot South corner (due to a truck Backing into the structure); used 5000 psi, with HRWR, and #6 rebar and stirrups</a:t>
            </a:r>
          </a:p>
        </p:txBody>
      </p:sp>
    </p:spTree>
    <p:extLst>
      <p:ext uri="{BB962C8B-B14F-4D97-AF65-F5344CB8AC3E}">
        <p14:creationId xmlns:p14="http://schemas.microsoft.com/office/powerpoint/2010/main" val="25109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02A-E924-E7E8-3C3A-4C6CA8BA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6" y="193965"/>
            <a:ext cx="9404723" cy="849609"/>
          </a:xfrm>
        </p:spPr>
        <p:txBody>
          <a:bodyPr/>
          <a:lstStyle/>
          <a:p>
            <a:pPr algn="ctr"/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 Studies &amp; Milestone Inspection</a:t>
            </a: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(Senate Bill 4D requirements):</a:t>
            </a: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47C2-BB3E-FF9D-F069-EE717B264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093" y="1413164"/>
            <a:ext cx="7432325" cy="525087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Structural Integrity Reserve Study (SIRS Study) was required by the Senate Bill 4D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has been completed in accordance with the required guidelines by Sedgwick Engineering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posted on our website.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completed a non-SIRS Study of other long-term capital improvements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studies reflect a required annual contribution of $275,000 for the next 40 years.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fully funded reserve account one year earlier than is required by the state of Florida legislature.  The reserves studies required a fund balance of $475,000 January 1, 2025</a:t>
            </a:r>
          </a:p>
          <a:p>
            <a:endParaRPr lang="en-US" dirty="0"/>
          </a:p>
        </p:txBody>
      </p:sp>
      <p:pic>
        <p:nvPicPr>
          <p:cNvPr id="5122" name="Picture 2" descr="Twin Towers of Cocoa Beach, FL | 2020 N Atlantic Ave | Highrises.com®">
            <a:extLst>
              <a:ext uri="{FF2B5EF4-FFF2-40B4-BE49-F238E27FC236}">
                <a16:creationId xmlns:a16="http://schemas.microsoft.com/office/drawing/2014/main" id="{AD939590-1F9B-0246-8904-EB0521810F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11" y="1746381"/>
            <a:ext cx="4253796" cy="28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2611-CA14-9F1B-58A0-596CFB09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4191"/>
          </a:xfrm>
        </p:spPr>
        <p:txBody>
          <a:bodyPr/>
          <a:lstStyle/>
          <a:p>
            <a:pPr algn="ctr"/>
            <a:r>
              <a:rPr lang="en-US" dirty="0"/>
              <a:t>Financial Status: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E998-1013-7B96-9BE9-957BC908B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246909"/>
            <a:ext cx="11166763" cy="5444835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reduced the monthly fees by approximately 25% and have maintained the market comparable monthly fees for 2025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Financial Balance Status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Operating Accounts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Reserves Accounts –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Total Cash On Hand -									 $1,986,000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Encumbrances for future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obligations and contracts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Reserve Study required Balance - 					$475,000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Out Standing Contract Obligations: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RL Davis Construction (Balcony repairs) - 			$609,000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Misc. Concrete Repair and contingency -			$  75,000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Keystone Construction Administration - 			$  30,000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Contingency Reserve - 							$  40,000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JP Laneuville Roofing -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$150,000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CB Plumbing Riser replacement - 				$  89,000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Hallway repair and repainting - 					$  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,000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Total Encumbered Funds and Reserve Account Req. -		$ 1,550,000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/>
              <a:t>Projected Excess Operating and Reserve Cash :					$436,000</a:t>
            </a:r>
          </a:p>
        </p:txBody>
      </p:sp>
    </p:spTree>
    <p:extLst>
      <p:ext uri="{BB962C8B-B14F-4D97-AF65-F5344CB8AC3E}">
        <p14:creationId xmlns:p14="http://schemas.microsoft.com/office/powerpoint/2010/main" val="2209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339</TotalTime>
  <Words>818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Symbol</vt:lpstr>
      <vt:lpstr>Wingdings</vt:lpstr>
      <vt:lpstr>Wingdings 3</vt:lpstr>
      <vt:lpstr>Ion</vt:lpstr>
      <vt:lpstr>Twin Towers  Home Owners Association</vt:lpstr>
      <vt:lpstr>2024 - 2025 Board Members  Lane Ramsfield – President  Dennis Howden Vice President  Tom Bowe – Treasurer  Kelly Stanton – Secretary</vt:lpstr>
      <vt:lpstr>Capital Improvements that have been completed this year: </vt:lpstr>
      <vt:lpstr>Capital Improvements that have been completed this year: Cont.</vt:lpstr>
      <vt:lpstr>Capital Improvements that have been completed this year: Cont.</vt:lpstr>
      <vt:lpstr>Parking Structure Accident &amp; Tornado Damage:</vt:lpstr>
      <vt:lpstr>Reserve Studies &amp; Milestone Inspection  (Senate Bill 4D requirements): </vt:lpstr>
      <vt:lpstr>Financial Status: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 Towers  Home Owners Association</dc:title>
  <dc:creator>Lane Ramsfield</dc:creator>
  <cp:lastModifiedBy>Lane Ramsfield</cp:lastModifiedBy>
  <cp:revision>3</cp:revision>
  <dcterms:created xsi:type="dcterms:W3CDTF">2025-02-13T18:23:09Z</dcterms:created>
  <dcterms:modified xsi:type="dcterms:W3CDTF">2025-02-20T17:36:30Z</dcterms:modified>
</cp:coreProperties>
</file>